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audio1.wav" ContentType="audio/wav"/>
  <Override PartName="/ppt/notesSlides/notesSlide4.xml" ContentType="application/vnd.openxmlformats-officedocument.presentationml.notesSlide+xml"/>
  <Override PartName="/ppt/media/audio2.wav" ContentType="audio/wav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audio3.wav" ContentType="audio/wav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</p:sldMasterIdLst>
  <p:notesMasterIdLst>
    <p:notesMasterId r:id="rId29"/>
  </p:notesMasterIdLst>
  <p:sldIdLst>
    <p:sldId id="304" r:id="rId3"/>
    <p:sldId id="258" r:id="rId4"/>
    <p:sldId id="260" r:id="rId5"/>
    <p:sldId id="289" r:id="rId6"/>
    <p:sldId id="290" r:id="rId7"/>
    <p:sldId id="264" r:id="rId8"/>
    <p:sldId id="284" r:id="rId9"/>
    <p:sldId id="305" r:id="rId10"/>
    <p:sldId id="307" r:id="rId11"/>
    <p:sldId id="292" r:id="rId12"/>
    <p:sldId id="269" r:id="rId13"/>
    <p:sldId id="293" r:id="rId14"/>
    <p:sldId id="294" r:id="rId15"/>
    <p:sldId id="306" r:id="rId16"/>
    <p:sldId id="296" r:id="rId17"/>
    <p:sldId id="298" r:id="rId18"/>
    <p:sldId id="299" r:id="rId19"/>
    <p:sldId id="309" r:id="rId20"/>
    <p:sldId id="276" r:id="rId21"/>
    <p:sldId id="288" r:id="rId22"/>
    <p:sldId id="300" r:id="rId23"/>
    <p:sldId id="302" r:id="rId24"/>
    <p:sldId id="301" r:id="rId25"/>
    <p:sldId id="308" r:id="rId26"/>
    <p:sldId id="303" r:id="rId27"/>
    <p:sldId id="279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AD7B"/>
    <a:srgbClr val="00C878"/>
    <a:srgbClr val="F6BE00"/>
    <a:srgbClr val="55A064"/>
    <a:srgbClr val="0A6446"/>
    <a:srgbClr val="098F66"/>
    <a:srgbClr val="00EAB7"/>
    <a:srgbClr val="FFFFFF"/>
    <a:srgbClr val="FFC878"/>
    <a:srgbClr val="0DC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10" autoAdjust="0"/>
    <p:restoredTop sz="94660" autoAdjust="0"/>
  </p:normalViewPr>
  <p:slideViewPr>
    <p:cSldViewPr>
      <p:cViewPr varScale="1">
        <p:scale>
          <a:sx n="89" d="100"/>
          <a:sy n="89" d="100"/>
        </p:scale>
        <p:origin x="736" y="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B18BB-639C-42BE-B0DE-21E803C82813}" type="datetimeFigureOut">
              <a:rPr lang="zh-CN" altLang="en-US" smtClean="0"/>
              <a:pPr/>
              <a:t>2019/3/22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B1B66-F3EE-4F0D-95E9-FE23E9477C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39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3B1B66-F3EE-4F0D-95E9-FE23E9477C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399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42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Vert">
          <a:fgClr>
            <a:schemeClr val="accent2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Vert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Vert">
          <a:fgClr>
            <a:schemeClr val="accent2">
              <a:lumMod val="75000"/>
            </a:schemeClr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Vert">
          <a:fgClr>
            <a:schemeClr val="accent2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34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Vert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56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Vert">
          <a:fgClr>
            <a:schemeClr val="accent2">
              <a:lumMod val="75000"/>
            </a:schemeClr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6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4.wav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12" Type="http://schemas.openxmlformats.org/officeDocument/2006/relationships/image" Target="../media/image5.png"/><Relationship Id="rId2" Type="http://schemas.microsoft.com/office/2007/relationships/media" Target="../media/media2.wav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2.wav"/><Relationship Id="rId7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0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18983" y="2536977"/>
            <a:ext cx="305724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霸笔笔记</a:t>
            </a:r>
            <a:endParaRPr lang="en-US" altLang="zh-CN" sz="40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（微信小程序）</a:t>
            </a:r>
            <a:endParaRPr lang="en-US" altLang="zh-CN" sz="32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382" y="4357696"/>
            <a:ext cx="3905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小组：高兴欣 王晨旭 倪嘉玲</a:t>
            </a:r>
          </a:p>
        </p:txBody>
      </p:sp>
      <p:pic>
        <p:nvPicPr>
          <p:cNvPr id="14" name="winx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756576" y="-884634"/>
            <a:ext cx="609600" cy="6096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832681" y="926559"/>
            <a:ext cx="1429852" cy="1429852"/>
            <a:chOff x="1232831" y="1748812"/>
            <a:chExt cx="1645876" cy="1645876"/>
          </a:xfrm>
        </p:grpSpPr>
        <p:sp>
          <p:nvSpPr>
            <p:cNvPr id="2" name="圆角矩形 1"/>
            <p:cNvSpPr/>
            <p:nvPr/>
          </p:nvSpPr>
          <p:spPr>
            <a:xfrm>
              <a:off x="1232831" y="1748812"/>
              <a:ext cx="1645876" cy="16458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508" y="2080468"/>
              <a:ext cx="1592765" cy="88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BUBY</a:t>
              </a:r>
              <a:endParaRPr lang="zh-CN" altLang="en-US" sz="44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3296627" y="2614141"/>
            <a:ext cx="408368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41760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126571" y="1563638"/>
            <a:ext cx="3638535" cy="22217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一</a:t>
            </a:r>
            <a:r>
              <a:rPr kumimoji="1" lang="en-US" altLang="zh-CN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功能需求 </a:t>
            </a:r>
            <a:endParaRPr kumimoji="1" lang="en-US" altLang="zh-CN" sz="24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二</a:t>
            </a:r>
            <a:r>
              <a:rPr kumimoji="1" lang="en-US" altLang="zh-CN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性能需求</a:t>
            </a:r>
            <a:endParaRPr kumimoji="1" lang="en-US" altLang="zh-CN" sz="24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三</a:t>
            </a:r>
            <a:r>
              <a:rPr lang="en-US" altLang="zh-CN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可靠性与实用性需求 </a:t>
            </a:r>
            <a:endParaRPr lang="en-US" altLang="zh-CN" sz="24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四</a:t>
            </a:r>
            <a:r>
              <a:rPr kumimoji="1" lang="en-US" altLang="zh-CN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kumimoji="1" lang="zh-CN" altLang="en-US" sz="2400" b="1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出错处理需求</a:t>
            </a:r>
            <a:endParaRPr lang="zh-CN" altLang="en-US" sz="24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915566"/>
            <a:ext cx="367061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5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5322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AutoShape 11"/>
          <p:cNvSpPr>
            <a:spLocks noChangeArrowheads="1"/>
          </p:cNvSpPr>
          <p:nvPr/>
        </p:nvSpPr>
        <p:spPr bwMode="gray">
          <a:xfrm>
            <a:off x="804614" y="1563638"/>
            <a:ext cx="1827212" cy="616471"/>
          </a:xfrm>
          <a:prstGeom prst="homePlate">
            <a:avLst>
              <a:gd name="adj" fmla="val 26172"/>
            </a:avLst>
          </a:prstGeom>
          <a:solidFill>
            <a:schemeClr val="accent2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时间轴设计</a:t>
            </a:r>
            <a:endParaRPr kumimoji="0" lang="en-US" altLang="zh-CN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611248"/>
            <a:ext cx="3462418" cy="397826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4614" y="2698971"/>
            <a:ext cx="1895178" cy="18737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7358" y="2836088"/>
            <a:ext cx="1669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日程、笔记、待办、日记四项功能都可以显示在同一时间轴上，更一目了然。</a:t>
            </a:r>
          </a:p>
        </p:txBody>
      </p:sp>
    </p:spTree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4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嘀2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嘀2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0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353229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性能需求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2310341" y="1568008"/>
            <a:ext cx="453480" cy="453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4" name="文本框 38"/>
          <p:cNvSpPr txBox="1"/>
          <p:nvPr/>
        </p:nvSpPr>
        <p:spPr>
          <a:xfrm>
            <a:off x="2381738" y="1498268"/>
            <a:ext cx="31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文本框 60"/>
          <p:cNvSpPr txBox="1"/>
          <p:nvPr/>
        </p:nvSpPr>
        <p:spPr>
          <a:xfrm>
            <a:off x="1915575" y="2252053"/>
            <a:ext cx="1243012" cy="4001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响应时间</a:t>
            </a:r>
            <a:endParaRPr lang="zh-CN" altLang="en-US" sz="20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Rectangle 23"/>
          <p:cNvSpPr/>
          <p:nvPr/>
        </p:nvSpPr>
        <p:spPr>
          <a:xfrm>
            <a:off x="1597629" y="3008168"/>
            <a:ext cx="2332383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sz="16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用户发出请求到得到响应的整个过程的时间，控制在</a:t>
            </a:r>
            <a:r>
              <a:rPr lang="zh-CN" altLang="en-US" sz="16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一定时间内</a:t>
            </a:r>
            <a:r>
              <a:rPr lang="zh-CN" altLang="zh-CN" sz="16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。</a:t>
            </a:r>
            <a:endParaRPr lang="en-US" sz="1600" noProof="1">
              <a:solidFill>
                <a:schemeClr val="accent3"/>
              </a:solidFill>
              <a:latin typeface="隶书" pitchFamily="49" charset="-122"/>
              <a:ea typeface="隶书" pitchFamily="49" charset="-122"/>
              <a:cs typeface="Open Sans" panose="020B0606030504020204" pitchFamily="34" charset="0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5209356" y="1471951"/>
            <a:ext cx="453480" cy="453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文本框 56"/>
          <p:cNvSpPr txBox="1"/>
          <p:nvPr/>
        </p:nvSpPr>
        <p:spPr>
          <a:xfrm>
            <a:off x="5280753" y="1413500"/>
            <a:ext cx="31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4" name="文本框 62"/>
          <p:cNvSpPr txBox="1"/>
          <p:nvPr/>
        </p:nvSpPr>
        <p:spPr>
          <a:xfrm>
            <a:off x="4932040" y="2190866"/>
            <a:ext cx="1080120" cy="4001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安全性</a:t>
            </a:r>
            <a:endParaRPr lang="zh-CN" altLang="en-US" sz="2000" b="1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6" name="Rectangle 23"/>
          <p:cNvSpPr/>
          <p:nvPr/>
        </p:nvSpPr>
        <p:spPr>
          <a:xfrm>
            <a:off x="4652928" y="2931790"/>
            <a:ext cx="2718463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该程序</a:t>
            </a:r>
            <a:r>
              <a:rPr lang="zh-CN" altLang="zh-CN" sz="1600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应当对用户信息进行保密，防止出现信息泄露的情况。</a:t>
            </a:r>
            <a:endParaRPr lang="en-US" sz="1600" noProof="1">
              <a:solidFill>
                <a:schemeClr val="accent3"/>
              </a:solidFill>
              <a:latin typeface="隶书" pitchFamily="49" charset="-122"/>
              <a:ea typeface="隶书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0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4" grpId="0"/>
      <p:bldP spid="6" grpId="0" animBg="1"/>
      <p:bldP spid="7" grpId="0" animBg="1"/>
      <p:bldP spid="9" grpId="0" animBg="1"/>
      <p:bldP spid="11" grpId="0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53229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可靠性和实用性需求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1043608" y="1347614"/>
            <a:ext cx="1872208" cy="1368152"/>
          </a:xfrm>
          <a:prstGeom prst="wedgeRoundRect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形标注 3"/>
          <p:cNvSpPr/>
          <p:nvPr/>
        </p:nvSpPr>
        <p:spPr>
          <a:xfrm>
            <a:off x="755576" y="3134312"/>
            <a:ext cx="2372154" cy="1704566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23"/>
          <p:cNvSpPr/>
          <p:nvPr/>
        </p:nvSpPr>
        <p:spPr>
          <a:xfrm>
            <a:off x="1134038" y="1491630"/>
            <a:ext cx="16913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时间轴顺序</a:t>
            </a:r>
            <a:r>
              <a:rPr lang="zh-CN" altLang="zh-CN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出错率不得超过</a:t>
            </a:r>
            <a:r>
              <a:rPr lang="en-US" altLang="zh-CN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1%</a:t>
            </a:r>
            <a:r>
              <a:rPr lang="zh-CN" altLang="zh-CN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6" name="Rectangle 23"/>
          <p:cNvSpPr/>
          <p:nvPr/>
        </p:nvSpPr>
        <p:spPr>
          <a:xfrm>
            <a:off x="1170041" y="3382563"/>
            <a:ext cx="16193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能在绝大部分安装微信的手机上运行</a:t>
            </a:r>
            <a:r>
              <a:rPr lang="zh-CN" altLang="zh-CN" sz="20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592654"/>
            <a:ext cx="3314126" cy="424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8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53229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出错处理需求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占位符 16">
            <a:extLst>
              <a:ext uri="{FF2B5EF4-FFF2-40B4-BE49-F238E27FC236}">
                <a16:creationId xmlns:a16="http://schemas.microsoft.com/office/drawing/2014/main" id="{120702DE-B965-414F-AFEF-B42F19ABCB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" b="38"/>
          <a:stretch>
            <a:fillRect/>
          </a:stretch>
        </p:blipFill>
        <p:spPr>
          <a:xfrm>
            <a:off x="3707904" y="939428"/>
            <a:ext cx="1704563" cy="1703284"/>
          </a:xfrm>
          <a:prstGeom prst="ellipse">
            <a:avLst/>
          </a:prstGeom>
        </p:spPr>
      </p:pic>
      <p:sp>
        <p:nvSpPr>
          <p:cNvPr id="7" name="文本框 36"/>
          <p:cNvSpPr txBox="1"/>
          <p:nvPr/>
        </p:nvSpPr>
        <p:spPr>
          <a:xfrm>
            <a:off x="3876109" y="2750005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出错反馈</a:t>
            </a:r>
          </a:p>
        </p:txBody>
      </p:sp>
      <p:sp>
        <p:nvSpPr>
          <p:cNvPr id="8" name="Rectangle 23"/>
          <p:cNvSpPr/>
          <p:nvPr/>
        </p:nvSpPr>
        <p:spPr>
          <a:xfrm>
            <a:off x="3313533" y="3257408"/>
            <a:ext cx="2493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用户在运行时发现</a:t>
            </a:r>
            <a:r>
              <a:rPr lang="en-US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BUG</a:t>
            </a:r>
            <a:r>
              <a:rPr lang="zh-CN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，</a:t>
            </a:r>
            <a:r>
              <a:rPr lang="zh-CN" altLang="en-US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该小程序</a:t>
            </a:r>
            <a:r>
              <a:rPr lang="zh-CN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应该给用户提供反馈</a:t>
            </a:r>
            <a:r>
              <a:rPr lang="en-US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BUG</a:t>
            </a:r>
            <a:r>
              <a:rPr lang="zh-CN" altLang="zh-CN" dirty="0">
                <a:solidFill>
                  <a:srgbClr val="00B0F0"/>
                </a:solidFill>
                <a:latin typeface="隶书" pitchFamily="49" charset="-122"/>
                <a:ea typeface="隶书" pitchFamily="49" charset="-122"/>
              </a:rPr>
              <a:t>的渠道，让开发方能及时处理相关信息。</a:t>
            </a:r>
          </a:p>
        </p:txBody>
      </p:sp>
    </p:spTree>
    <p:extLst>
      <p:ext uri="{BB962C8B-B14F-4D97-AF65-F5344CB8AC3E}">
        <p14:creationId xmlns:p14="http://schemas.microsoft.com/office/powerpoint/2010/main" val="379497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160102" y="157100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95833" y="2278888"/>
            <a:ext cx="3379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WORK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396612" y="641198"/>
            <a:ext cx="1377444" cy="1377444"/>
            <a:chOff x="4432246" y="1285163"/>
            <a:chExt cx="1377444" cy="1377444"/>
          </a:xfrm>
        </p:grpSpPr>
        <p:sp>
          <p:nvSpPr>
            <p:cNvPr id="36" name="椭圆 35"/>
            <p:cNvSpPr/>
            <p:nvPr/>
          </p:nvSpPr>
          <p:spPr>
            <a:xfrm>
              <a:off x="4432246" y="1285163"/>
              <a:ext cx="1377444" cy="137744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6146" name="Picture 2" descr="F:\1-原创素材\4_ks02\PPT\PPT-0_小图标\023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0" t="14425" r="25181" b="12440"/>
            <a:stretch>
              <a:fillRect/>
            </a:stretch>
          </p:blipFill>
          <p:spPr bwMode="auto">
            <a:xfrm>
              <a:off x="4739259" y="1468374"/>
              <a:ext cx="780480" cy="1100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4211960" y="3291830"/>
            <a:ext cx="2952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小组介绍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组内分工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甘特图</a:t>
            </a:r>
          </a:p>
        </p:txBody>
      </p:sp>
    </p:spTree>
    <p:extLst>
      <p:ext uri="{BB962C8B-B14F-4D97-AF65-F5344CB8AC3E}">
        <p14:creationId xmlns:p14="http://schemas.microsoft.com/office/powerpoint/2010/main" val="367356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扑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3478"/>
            <a:ext cx="162709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组内人员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210" y="866612"/>
            <a:ext cx="2446459" cy="31162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项目经理：高兴欣</a:t>
            </a:r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13575809175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9448113663</a:t>
            </a:r>
          </a:p>
          <a:p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组员：倪嘉玲</a:t>
            </a:r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15988890403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790561739</a:t>
            </a:r>
          </a:p>
          <a:p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组员：王晨旭</a:t>
            </a:r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13588268977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657370304</a:t>
            </a:r>
            <a:endParaRPr lang="zh-CN" altLang="en-US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1545" y="1986149"/>
            <a:ext cx="3878055" cy="7155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项目指导者</a:t>
            </a:r>
            <a:r>
              <a:rPr lang="en-US" altLang="zh-CN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验收者：杨枨</a:t>
            </a:r>
            <a:endParaRPr lang="en-US" altLang="zh-CN" sz="21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sz="2100" dirty="0" err="1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HolleyYang</a:t>
            </a:r>
            <a:endParaRPr lang="zh-CN" altLang="en-US" sz="21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38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89288"/>
              </p:ext>
            </p:extLst>
          </p:nvPr>
        </p:nvGraphicFramePr>
        <p:xfrm>
          <a:off x="1331640" y="469727"/>
          <a:ext cx="6200834" cy="448303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066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7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572">
                <a:tc>
                  <a:txBody>
                    <a:bodyPr/>
                    <a:lstStyle/>
                    <a:p>
                      <a:pPr indent="721360"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职责</a:t>
                      </a:r>
                      <a:endParaRPr lang="zh-CN" sz="105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       </a:t>
                      </a:r>
                      <a:r>
                        <a:rPr lang="zh-CN" sz="1050" kern="100">
                          <a:effectLst/>
                        </a:rPr>
                        <a:t>职责描述</a:t>
                      </a:r>
                      <a:endParaRPr lang="zh-CN" sz="105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          </a:t>
                      </a:r>
                      <a:r>
                        <a:rPr lang="zh-CN" sz="1050" kern="100" dirty="0">
                          <a:effectLst/>
                        </a:rPr>
                        <a:t>人员</a:t>
                      </a:r>
                      <a:endParaRPr lang="zh-CN" sz="105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3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java script</a:t>
                      </a:r>
                      <a:r>
                        <a:rPr lang="zh-CN" sz="1400" kern="100" dirty="0">
                          <a:effectLst/>
                        </a:rPr>
                        <a:t>程序</a:t>
                      </a:r>
                      <a:r>
                        <a:rPr lang="zh-CN" altLang="en-US" sz="1400" kern="100" dirty="0">
                          <a:effectLst/>
                        </a:rPr>
                        <a:t>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熟悉</a:t>
                      </a:r>
                      <a:r>
                        <a:rPr lang="en-US" sz="1400" kern="100" dirty="0" err="1">
                          <a:effectLst/>
                        </a:rPr>
                        <a:t>java</a:t>
                      </a:r>
                      <a:r>
                        <a:rPr lang="en-US" altLang="zh-CN" sz="1400" kern="100" dirty="0" err="1">
                          <a:effectLst/>
                        </a:rPr>
                        <a:t>script</a:t>
                      </a:r>
                      <a:r>
                        <a:rPr lang="zh-CN" sz="1400" kern="100" dirty="0">
                          <a:effectLst/>
                        </a:rPr>
                        <a:t>的编程和</a:t>
                      </a:r>
                      <a:r>
                        <a:rPr lang="en-US" sz="1400" kern="100" dirty="0">
                          <a:effectLst/>
                        </a:rPr>
                        <a:t>XML</a:t>
                      </a:r>
                      <a:r>
                        <a:rPr lang="zh-CN" sz="1400" kern="100" dirty="0">
                          <a:effectLst/>
                        </a:rPr>
                        <a:t>语言的</a:t>
                      </a:r>
                      <a:r>
                        <a:rPr lang="en-US" sz="1400" kern="100" dirty="0">
                          <a:effectLst/>
                        </a:rPr>
                        <a:t>UI</a:t>
                      </a:r>
                      <a:r>
                        <a:rPr lang="zh-CN" sz="1400" kern="100" dirty="0">
                          <a:effectLst/>
                        </a:rPr>
                        <a:t>设计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高兴欣，王晨旭，倪嘉玲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1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数据库设计员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熟悉</a:t>
                      </a:r>
                      <a:r>
                        <a:rPr lang="en-US" sz="1400" kern="100" dirty="0">
                          <a:effectLst/>
                        </a:rPr>
                        <a:t>SQL</a:t>
                      </a:r>
                      <a:r>
                        <a:rPr lang="zh-CN" sz="1400" kern="100" dirty="0">
                          <a:effectLst/>
                        </a:rPr>
                        <a:t>语句，熟练使用数据库（</a:t>
                      </a:r>
                      <a:r>
                        <a:rPr lang="en-US" sz="1400" kern="100" dirty="0">
                          <a:effectLst/>
                        </a:rPr>
                        <a:t>sqlite3</a:t>
                      </a:r>
                      <a:r>
                        <a:rPr lang="zh-CN" sz="1400" kern="100" dirty="0">
                          <a:effectLst/>
                        </a:rPr>
                        <a:t>）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高兴欣，王晨旭，倪嘉玲</a:t>
                      </a:r>
                      <a:endParaRPr lang="zh-CN" sz="14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53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文档维护员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熟悉使用</a:t>
                      </a:r>
                      <a:r>
                        <a:rPr lang="en-US" sz="1400" kern="100" dirty="0">
                          <a:effectLst/>
                        </a:rPr>
                        <a:t>Word</a:t>
                      </a:r>
                      <a:r>
                        <a:rPr lang="zh-CN" sz="1400" kern="100" dirty="0">
                          <a:effectLst/>
                        </a:rPr>
                        <a:t>及</a:t>
                      </a:r>
                      <a:r>
                        <a:rPr lang="en-US" sz="1400" kern="100" dirty="0" err="1">
                          <a:effectLst/>
                        </a:rPr>
                        <a:t>Powerpoint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倪嘉玲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86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美工设计</a:t>
                      </a:r>
                      <a:endParaRPr lang="zh-CN" sz="140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400" kern="100" dirty="0">
                          <a:effectLst/>
                        </a:rPr>
                        <a:t>熟练地应用</a:t>
                      </a:r>
                      <a:r>
                        <a:rPr lang="en-US" altLang="zh-CN" sz="1400" b="0" kern="800" spc="100" dirty="0" err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mockplus</a:t>
                      </a:r>
                      <a:r>
                        <a:rPr lang="zh-CN" altLang="en-US" sz="1400" b="0" kern="800" spc="1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和</a:t>
                      </a:r>
                      <a:r>
                        <a:rPr lang="en-US" altLang="zh-CN" sz="1400" b="0" kern="800" spc="100" dirty="0" err="1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ps</a:t>
                      </a:r>
                      <a:endParaRPr lang="en-US" altLang="zh-CN" sz="1400" b="0" kern="800" spc="1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王晨旭，倪嘉玲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62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软件测试员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能有耐心，熟练地使用开发工具的工具和编写测试文档，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（单元测试，集成测试，系统测试，确认测试）</a:t>
                      </a:r>
                      <a:endParaRPr lang="zh-CN" sz="140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高兴欣，王晨旭，倪嘉玲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1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需求分析员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整理需求分析并以撰写需求分析分析文档</a:t>
                      </a:r>
                      <a:endParaRPr lang="zh-CN" sz="140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倪嘉玲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1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总结人员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负责最后的收尾工作并撰写总结文档</a:t>
                      </a:r>
                      <a:endParaRPr lang="zh-CN" sz="140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高兴欣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14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软件配置工具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能使用</a:t>
                      </a:r>
                      <a:r>
                        <a:rPr lang="en-US" sz="1400" kern="100">
                          <a:effectLst/>
                        </a:rPr>
                        <a:t>Git</a:t>
                      </a:r>
                      <a:r>
                        <a:rPr lang="zh-CN" sz="1400" kern="100">
                          <a:effectLst/>
                        </a:rPr>
                        <a:t>配置管理工具来进行跟踪和控制活动</a:t>
                      </a:r>
                      <a:endParaRPr lang="zh-CN" sz="1400" kern="10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高兴欣，王晨旭，倪嘉玲</a:t>
                      </a:r>
                      <a:endParaRPr lang="zh-CN" sz="1400" kern="100" dirty="0">
                        <a:solidFill>
                          <a:schemeClr val="accent3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7504" y="123478"/>
            <a:ext cx="122413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组内分工</a:t>
            </a:r>
          </a:p>
        </p:txBody>
      </p:sp>
    </p:spTree>
    <p:extLst>
      <p:ext uri="{BB962C8B-B14F-4D97-AF65-F5344CB8AC3E}">
        <p14:creationId xmlns:p14="http://schemas.microsoft.com/office/powerpoint/2010/main" val="288521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179" y="51470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甘特图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25AE04-3ADB-431D-BB61-DB2F978CB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711356"/>
            <a:ext cx="6516216" cy="43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5888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179" y="51470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334465-3045-478B-8085-CE9BF9AEF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771550"/>
            <a:ext cx="6768752" cy="4093411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1854842" y="3107565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5966" y="627534"/>
            <a:ext cx="3188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/CONTENTS</a:t>
            </a:r>
            <a:endParaRPr lang="zh-CN" altLang="en-US" sz="3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854842" y="1969268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4770" y="3172314"/>
            <a:ext cx="3339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执行摘要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EXECUTIVE SUMMARY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827072" y="2535926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8681" y="2031264"/>
            <a:ext cx="264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 ANALYSIS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99792" y="2585286"/>
            <a:ext cx="2402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WORK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68568" y="2009057"/>
            <a:ext cx="369332" cy="369332"/>
            <a:chOff x="2186444" y="3089162"/>
            <a:chExt cx="369332" cy="369332"/>
          </a:xfrm>
        </p:grpSpPr>
        <p:sp>
          <p:nvSpPr>
            <p:cNvPr id="25" name="椭圆 24"/>
            <p:cNvSpPr/>
            <p:nvPr/>
          </p:nvSpPr>
          <p:spPr>
            <a:xfrm>
              <a:off x="2186444" y="3089162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074" name="Picture 2" descr="F:\1-原创素材\4_ks02\PPT\PPT-0_小图标\05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057" y="3139201"/>
              <a:ext cx="276809" cy="234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195977" y="3156925"/>
            <a:ext cx="369332" cy="369332"/>
            <a:chOff x="2186444" y="1658677"/>
            <a:chExt cx="369332" cy="369332"/>
          </a:xfrm>
        </p:grpSpPr>
        <p:sp>
          <p:nvSpPr>
            <p:cNvPr id="6" name="椭圆 5"/>
            <p:cNvSpPr/>
            <p:nvPr/>
          </p:nvSpPr>
          <p:spPr>
            <a:xfrm>
              <a:off x="2186444" y="1658677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077" name="Picture 5" descr="F:\1-原创素材\4_ks02\PPT\PPT-0_小图标\02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057" y="1714667"/>
              <a:ext cx="270459" cy="233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背景音乐11_小清新《美好未来》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931.380859"/>
                </p14:media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9773344" y="-921221"/>
            <a:ext cx="609600" cy="60960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852851" y="1419622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8681" y="1484371"/>
            <a:ext cx="3356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 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DEFINITION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156419" y="1468982"/>
            <a:ext cx="369332" cy="369332"/>
            <a:chOff x="2186444" y="2369082"/>
            <a:chExt cx="369332" cy="369332"/>
          </a:xfrm>
        </p:grpSpPr>
        <p:sp>
          <p:nvSpPr>
            <p:cNvPr id="24" name="椭圆 23"/>
            <p:cNvSpPr/>
            <p:nvPr/>
          </p:nvSpPr>
          <p:spPr>
            <a:xfrm>
              <a:off x="2186444" y="2369082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6" name="Picture 3" descr="F:\1-原创素材\4_ks02\PPT\PPT-0_小图标\026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002" y="2406976"/>
              <a:ext cx="277514" cy="31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组合 26"/>
          <p:cNvGrpSpPr/>
          <p:nvPr/>
        </p:nvGrpSpPr>
        <p:grpSpPr>
          <a:xfrm>
            <a:off x="2150068" y="2585286"/>
            <a:ext cx="369332" cy="369332"/>
            <a:chOff x="2186444" y="3814049"/>
            <a:chExt cx="369332" cy="369332"/>
          </a:xfrm>
        </p:grpSpPr>
        <p:sp>
          <p:nvSpPr>
            <p:cNvPr id="28" name="椭圆 27"/>
            <p:cNvSpPr/>
            <p:nvPr/>
          </p:nvSpPr>
          <p:spPr>
            <a:xfrm>
              <a:off x="2186444" y="3814049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9" name="Picture 4" descr="F:\1-原创素材\4_ks02\PPT\PPT-0_小图标\023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1" t="14145" r="24896" b="11581"/>
            <a:stretch>
              <a:fillRect/>
            </a:stretch>
          </p:blipFill>
          <p:spPr bwMode="auto">
            <a:xfrm>
              <a:off x="2272335" y="3867576"/>
              <a:ext cx="207688" cy="29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195736" y="115444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执行摘要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65987" y="2067694"/>
            <a:ext cx="5709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EXECUTIVE SUMMARY</a:t>
            </a:r>
            <a:endParaRPr lang="en-US" altLang="zh-CN" sz="4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1936" y="3003798"/>
            <a:ext cx="4097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1.WBS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结构图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可能遇到的问题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参考资料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499992" y="590654"/>
            <a:ext cx="1377444" cy="1377444"/>
            <a:chOff x="2186444" y="1658677"/>
            <a:chExt cx="369332" cy="369332"/>
          </a:xfrm>
        </p:grpSpPr>
        <p:sp>
          <p:nvSpPr>
            <p:cNvPr id="9" name="椭圆 8"/>
            <p:cNvSpPr/>
            <p:nvPr/>
          </p:nvSpPr>
          <p:spPr>
            <a:xfrm>
              <a:off x="2186444" y="1658677"/>
              <a:ext cx="369332" cy="36933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0" name="Picture 5" descr="F:\1-原创素材\4_ks02\PPT\PPT-0_小图标\02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057" y="1714667"/>
              <a:ext cx="270459" cy="233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01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45478"/>
            <a:ext cx="2194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WBS</a:t>
            </a:r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结构图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" y="1275606"/>
            <a:ext cx="9144000" cy="36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2096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699542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可能遇到的问题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23"/>
          <p:cNvSpPr/>
          <p:nvPr/>
        </p:nvSpPr>
        <p:spPr>
          <a:xfrm>
            <a:off x="628669" y="1419622"/>
            <a:ext cx="5201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一、</a:t>
            </a:r>
            <a:endParaRPr lang="en-US" altLang="zh-CN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zh-CN" altLang="zh-CN" dirty="0">
                <a:solidFill>
                  <a:schemeClr val="accent3"/>
                </a:solidFill>
                <a:latin typeface="隶书" pitchFamily="49" charset="-122"/>
                <a:ea typeface="隶书" pitchFamily="49" charset="-122"/>
              </a:rPr>
              <a:t>软件的功能实现是最大的问题，因为以前没接触过的缘故，不知道该如何将具体的功能转化为软件代码实现。</a:t>
            </a:r>
            <a:endParaRPr lang="en-US" altLang="zh-CN" dirty="0">
              <a:solidFill>
                <a:schemeClr val="accent3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3" name="Rectangle 23"/>
          <p:cNvSpPr/>
          <p:nvPr/>
        </p:nvSpPr>
        <p:spPr>
          <a:xfrm>
            <a:off x="628669" y="3075806"/>
            <a:ext cx="52012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noProof="1">
                <a:solidFill>
                  <a:schemeClr val="accent3"/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二、</a:t>
            </a:r>
            <a:endParaRPr lang="en-US" altLang="zh-CN" noProof="1">
              <a:solidFill>
                <a:schemeClr val="accent3"/>
              </a:solidFill>
              <a:latin typeface="隶书" pitchFamily="49" charset="-122"/>
              <a:ea typeface="隶书" pitchFamily="49" charset="-122"/>
              <a:cs typeface="Open Sans" panose="020B0606030504020204" pitchFamily="34" charset="0"/>
            </a:endParaRPr>
          </a:p>
          <a:p>
            <a:pPr>
              <a:defRPr/>
            </a:pPr>
            <a:r>
              <a:rPr lang="zh-CN" altLang="en-US" noProof="1">
                <a:solidFill>
                  <a:schemeClr val="accent3"/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时间上的问题，我们需要在课后抽时间，不仅要完成自学，还要完成编写实现该程序。</a:t>
            </a:r>
            <a:endParaRPr lang="en-US" noProof="1">
              <a:solidFill>
                <a:schemeClr val="accent3"/>
              </a:solidFill>
              <a:latin typeface="隶书" pitchFamily="49" charset="-122"/>
              <a:ea typeface="隶书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72096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59" y="9937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6" y="974575"/>
            <a:ext cx="37990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工具</a:t>
            </a:r>
            <a:endParaRPr lang="en-US" altLang="zh-CN" sz="1600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需求分析软件</a:t>
            </a:r>
            <a:r>
              <a:rPr lang="en-US" altLang="zh-CN" sz="1600" b="1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Rational Rose</a:t>
            </a:r>
            <a:endParaRPr lang="zh-CN" altLang="zh-CN" sz="16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2.JAVA</a:t>
            </a:r>
            <a:r>
              <a:rPr lang="zh-CN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语言编写程序</a:t>
            </a:r>
            <a:r>
              <a:rPr lang="en-US" altLang="zh-CN" sz="1600" b="1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Eclipse</a:t>
            </a:r>
            <a:endParaRPr lang="zh-CN" altLang="zh-CN" sz="16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数据库工具</a:t>
            </a:r>
            <a:r>
              <a:rPr lang="en-US" altLang="zh-CN" sz="1600" b="1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endParaRPr lang="zh-CN" altLang="zh-CN" sz="16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配置管理工具</a:t>
            </a:r>
            <a:r>
              <a:rPr lang="en-US" altLang="zh-CN" sz="16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endParaRPr lang="zh-CN" altLang="zh-CN" sz="16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项目管理工具</a:t>
            </a:r>
            <a:r>
              <a:rPr lang="en-US" altLang="zh-CN" sz="1600" b="1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Microsoft Project</a:t>
            </a:r>
            <a:endParaRPr lang="zh-CN" altLang="zh-CN" sz="16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6.UI</a:t>
            </a:r>
            <a:r>
              <a:rPr lang="zh-CN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界面设计工具</a:t>
            </a:r>
            <a:r>
              <a:rPr lang="en-US" altLang="zh-CN" sz="16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Uidesinger</a:t>
            </a:r>
            <a:endParaRPr lang="zh-CN" altLang="zh-CN" sz="16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7.</a:t>
            </a:r>
            <a:r>
              <a:rPr lang="zh-CN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界面原型设计工具</a:t>
            </a:r>
            <a:r>
              <a:rPr lang="en-US" altLang="zh-CN" sz="16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mockplus</a:t>
            </a:r>
            <a:r>
              <a:rPr lang="zh-CN" altLang="en-US" sz="1600" b="1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6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ps</a:t>
            </a:r>
            <a:endParaRPr lang="en-US" altLang="zh-CN" sz="16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8.</a:t>
            </a:r>
            <a:r>
              <a:rPr lang="zh-CN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功能测试工具、性能测试工具</a:t>
            </a:r>
            <a:r>
              <a:rPr lang="en-US" altLang="zh-CN" sz="16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LoadRunner</a:t>
            </a:r>
            <a:endParaRPr lang="zh-CN" altLang="zh-CN" sz="16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r>
              <a:rPr lang="en-US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9.</a:t>
            </a:r>
            <a:r>
              <a:rPr lang="zh-CN" altLang="zh-CN" sz="1600" kern="800" spc="100" dirty="0">
                <a:latin typeface="黑体" panose="02010609060101010101" pitchFamily="49" charset="-122"/>
                <a:ea typeface="黑体" panose="02010609060101010101" pitchFamily="49" charset="-122"/>
              </a:rPr>
              <a:t>缺陷跟踪系统工具</a:t>
            </a:r>
            <a:r>
              <a:rPr lang="en-US" altLang="zh-CN" sz="1600" b="1" kern="800" spc="100" dirty="0" err="1">
                <a:latin typeface="黑体" panose="02010609060101010101" pitchFamily="49" charset="-122"/>
                <a:ea typeface="黑体" panose="02010609060101010101" pitchFamily="49" charset="-122"/>
              </a:rPr>
              <a:t>Bugzilla</a:t>
            </a:r>
            <a:endParaRPr lang="zh-CN" altLang="zh-CN" sz="1600" b="1" kern="800" spc="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5" y="94800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参考书籍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3968" y="1439697"/>
            <a:ext cx="4189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高洪涛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从零开始学微信小程序开发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电子工业出版社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.2017</a:t>
            </a: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1600" dirty="0">
                <a:latin typeface="黑体" pitchFamily="49" charset="-122"/>
                <a:ea typeface="黑体" pitchFamily="49" charset="-122"/>
              </a:rPr>
              <a:t>张海藩 牟永敏</a:t>
            </a:r>
            <a:r>
              <a:rPr lang="en-US" altLang="zh-CN" sz="1600" dirty="0">
                <a:latin typeface="黑体" pitchFamily="49" charset="-122"/>
                <a:ea typeface="黑体" pitchFamily="49" charset="-122"/>
              </a:rPr>
              <a:t>.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软件工程导论（第六版）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清华大学出版社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.2013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72096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898" y="4333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9502"/>
            <a:ext cx="4460185" cy="469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93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258672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本次作业的小组考核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99340"/>
            <a:ext cx="5972175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90540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1-原创素材\4_ks02\PPT\PPT-0_小图标\1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96" y="1761926"/>
            <a:ext cx="542840" cy="69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2475" y="3435846"/>
            <a:ext cx="2875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3874" y="4013071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5" name="椭圆 4"/>
          <p:cNvSpPr/>
          <p:nvPr/>
        </p:nvSpPr>
        <p:spPr>
          <a:xfrm>
            <a:off x="4491608" y="91382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91608" y="314606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5400000">
            <a:off x="5616116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5400000">
            <a:off x="3383868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700000">
            <a:off x="5283283" y="1242313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700000">
            <a:off x="3704845" y="2820751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8100000">
            <a:off x="5283283" y="2832607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8100000">
            <a:off x="3704845" y="125416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320000">
            <a:off x="4911733" y="99222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320000">
            <a:off x="4075519" y="306192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6720000">
            <a:off x="5533111" y="245609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6720000">
            <a:off x="3463407" y="161988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4020000">
            <a:off x="5522706" y="15933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020000">
            <a:off x="3467910" y="246557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9420000">
            <a:off x="4926970" y="306786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9420000">
            <a:off x="4054762" y="10130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 animBg="1"/>
      <p:bldP spid="9" grpId="0" animBg="1"/>
      <p:bldP spid="12" grpId="0" animBg="1"/>
      <p:bldP spid="13" grpId="0" animBg="1"/>
      <p:bldP spid="20" grpId="0" animBg="1"/>
      <p:bldP spid="21" grpId="0" animBg="1"/>
      <p:bldP spid="18" grpId="0" animBg="1"/>
      <p:bldP spid="19" grpId="0" animBg="1"/>
      <p:bldP spid="51" grpId="0" animBg="1"/>
      <p:bldP spid="52" grpId="0" animBg="1"/>
      <p:bldP spid="49" grpId="0" animBg="1"/>
      <p:bldP spid="50" grpId="0" animBg="1"/>
      <p:bldP spid="45" grpId="0" animBg="1"/>
      <p:bldP spid="46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185205" y="185167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产品定义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9798" y="2559556"/>
            <a:ext cx="5752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DEFINITION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421715" y="1073528"/>
            <a:ext cx="1377444" cy="1377444"/>
            <a:chOff x="4432246" y="1285163"/>
            <a:chExt cx="1377444" cy="1377444"/>
          </a:xfrm>
        </p:grpSpPr>
        <p:sp>
          <p:nvSpPr>
            <p:cNvPr id="36" name="椭圆 35"/>
            <p:cNvSpPr/>
            <p:nvPr/>
          </p:nvSpPr>
          <p:spPr>
            <a:xfrm>
              <a:off x="4432246" y="1285163"/>
              <a:ext cx="1377444" cy="137744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4098" name="Picture 2" descr="F:\1-原创素材\4_ks02\PPT\PPT-0_小图标\02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1391898"/>
              <a:ext cx="1050653" cy="1179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4644008" y="3435846"/>
            <a:ext cx="216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产品定位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产品介绍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用户定位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扑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67544" y="353229"/>
            <a:ext cx="2862012" cy="553998"/>
            <a:chOff x="467544" y="353229"/>
            <a:chExt cx="2862012" cy="553998"/>
          </a:xfrm>
        </p:grpSpPr>
        <p:sp>
          <p:nvSpPr>
            <p:cNvPr id="3" name="TextBox 2"/>
            <p:cNvSpPr txBox="1"/>
            <p:nvPr/>
          </p:nvSpPr>
          <p:spPr>
            <a:xfrm>
              <a:off x="467544" y="353229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产品定义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61260" y="368618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PRODUCT</a:t>
              </a:r>
            </a:p>
            <a:p>
              <a:r>
                <a:rPr lang="en-US" altLang="zh-CN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DEFINITION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857074" y="1995686"/>
            <a:ext cx="1429852" cy="1429852"/>
            <a:chOff x="1232831" y="1748812"/>
            <a:chExt cx="1645876" cy="1645876"/>
          </a:xfrm>
        </p:grpSpPr>
        <p:sp>
          <p:nvSpPr>
            <p:cNvPr id="47" name="圆角矩形 46"/>
            <p:cNvSpPr/>
            <p:nvPr/>
          </p:nvSpPr>
          <p:spPr>
            <a:xfrm>
              <a:off x="1232831" y="1748812"/>
              <a:ext cx="1645876" cy="16458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65508" y="2080468"/>
              <a:ext cx="1592765" cy="88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BUBY</a:t>
              </a:r>
              <a:endParaRPr lang="zh-CN" altLang="en-US" sz="4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CFF8F3-C5C6-4C3A-BE3A-FF113F7D23D1}"/>
              </a:ext>
            </a:extLst>
          </p:cNvPr>
          <p:cNvGrpSpPr/>
          <p:nvPr/>
        </p:nvGrpSpPr>
        <p:grpSpPr>
          <a:xfrm>
            <a:off x="1009307" y="1308109"/>
            <a:ext cx="2304256" cy="1152128"/>
            <a:chOff x="1009307" y="1308109"/>
            <a:chExt cx="2304256" cy="1152128"/>
          </a:xfrm>
        </p:grpSpPr>
        <p:sp>
          <p:nvSpPr>
            <p:cNvPr id="8" name="五边形 7"/>
            <p:cNvSpPr/>
            <p:nvPr/>
          </p:nvSpPr>
          <p:spPr>
            <a:xfrm>
              <a:off x="1009307" y="1308109"/>
              <a:ext cx="2304256" cy="115212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9224" y="1361506"/>
              <a:ext cx="1656184" cy="1062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这是一款记录想法与计划的笔记本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37FD9F4-15AF-44A6-8379-0DA61ABFCA87}"/>
              </a:ext>
            </a:extLst>
          </p:cNvPr>
          <p:cNvGrpSpPr/>
          <p:nvPr/>
        </p:nvGrpSpPr>
        <p:grpSpPr>
          <a:xfrm>
            <a:off x="1009307" y="2952407"/>
            <a:ext cx="2304256" cy="1200329"/>
            <a:chOff x="1009307" y="2952407"/>
            <a:chExt cx="2304256" cy="1200329"/>
          </a:xfrm>
        </p:grpSpPr>
        <p:sp>
          <p:nvSpPr>
            <p:cNvPr id="49" name="五边形 48"/>
            <p:cNvSpPr/>
            <p:nvPr/>
          </p:nvSpPr>
          <p:spPr>
            <a:xfrm>
              <a:off x="1009307" y="2976508"/>
              <a:ext cx="2304256" cy="115212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224" y="2952407"/>
              <a:ext cx="180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BUBY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的特点是</a:t>
              </a:r>
              <a:r>
                <a:rPr lang="en-US" altLang="zh-CN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将“日程、笔记、待办、日记”整合到 </a:t>
              </a:r>
              <a:r>
                <a:rPr lang="en-US" altLang="zh-CN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Timeline </a:t>
              </a:r>
              <a:r>
                <a:rPr lang="zh-CN" altLang="en-US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上，方便随时查看进度，一目了然。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F80961C-685D-4346-8753-6ADC0B142166}"/>
              </a:ext>
            </a:extLst>
          </p:cNvPr>
          <p:cNvGrpSpPr/>
          <p:nvPr/>
        </p:nvGrpSpPr>
        <p:grpSpPr>
          <a:xfrm>
            <a:off x="5830439" y="1316869"/>
            <a:ext cx="2304256" cy="1152128"/>
            <a:chOff x="5887834" y="1308109"/>
            <a:chExt cx="2304256" cy="1152128"/>
          </a:xfrm>
        </p:grpSpPr>
        <p:sp>
          <p:nvSpPr>
            <p:cNvPr id="51" name="五边形 50"/>
            <p:cNvSpPr/>
            <p:nvPr/>
          </p:nvSpPr>
          <p:spPr>
            <a:xfrm rot="10800000">
              <a:off x="5887834" y="1308109"/>
              <a:ext cx="2304256" cy="115212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391890" y="1403568"/>
              <a:ext cx="1800200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时间轴可以直观地让你查看和回顾各件事项的进度，在交互和操作上颇具新意。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C1083BC-8D75-4CAB-8D63-87E9225D7803}"/>
              </a:ext>
            </a:extLst>
          </p:cNvPr>
          <p:cNvGrpSpPr/>
          <p:nvPr/>
        </p:nvGrpSpPr>
        <p:grpSpPr>
          <a:xfrm>
            <a:off x="5768261" y="2976508"/>
            <a:ext cx="2304256" cy="1152128"/>
            <a:chOff x="5872763" y="2979507"/>
            <a:chExt cx="2304256" cy="1152128"/>
          </a:xfrm>
        </p:grpSpPr>
        <p:sp>
          <p:nvSpPr>
            <p:cNvPr id="53" name="五边形 52"/>
            <p:cNvSpPr/>
            <p:nvPr/>
          </p:nvSpPr>
          <p:spPr>
            <a:xfrm rot="10800000">
              <a:off x="5872763" y="2979507"/>
              <a:ext cx="2304256" cy="115212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76819" y="3063207"/>
              <a:ext cx="1800200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支持分组、加标签等分类整理操作，可以让你的笔记、事项更加整洁有序。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17885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67544" y="353229"/>
            <a:ext cx="2689144" cy="553998"/>
            <a:chOff x="467544" y="353229"/>
            <a:chExt cx="2689144" cy="553998"/>
          </a:xfrm>
        </p:grpSpPr>
        <p:sp>
          <p:nvSpPr>
            <p:cNvPr id="3" name="TextBox 2"/>
            <p:cNvSpPr txBox="1"/>
            <p:nvPr/>
          </p:nvSpPr>
          <p:spPr>
            <a:xfrm>
              <a:off x="467544" y="353229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用户定位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61260" y="368618"/>
              <a:ext cx="1095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USER </a:t>
              </a:r>
            </a:p>
            <a:p>
              <a:r>
                <a:rPr lang="en-US" altLang="zh-CN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71550"/>
            <a:ext cx="2856343" cy="2067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72" y="1408083"/>
            <a:ext cx="38348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在现在的生活中，许多人都有共同的问题，比如最常见的就是拖延和健忘，时常喜欢把事情一拖再拖导致工作学习效率都不高，也经常有时候会忽然地“失忆”。我们这款笔记就主要服务比较忙碌的上班族和大学生，笔记养成随手记的习惯时间轴的功能可以时刻提醒自己，养成高效率的习惯，也可以防止遗漏事项。</a:t>
            </a:r>
          </a:p>
        </p:txBody>
      </p:sp>
    </p:spTree>
    <p:extLst>
      <p:ext uri="{BB962C8B-B14F-4D97-AF65-F5344CB8AC3E}">
        <p14:creationId xmlns:p14="http://schemas.microsoft.com/office/powerpoint/2010/main" val="1083862991"/>
      </p:ext>
    </p:extLst>
  </p:cSld>
  <p:clrMapOvr>
    <a:masterClrMapping/>
  </p:clrMapOvr>
  <p:transition spd="slow" advClick="0" advTm="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箭头连接符 20"/>
          <p:cNvCxnSpPr/>
          <p:nvPr/>
        </p:nvCxnSpPr>
        <p:spPr>
          <a:xfrm>
            <a:off x="4860032" y="3233569"/>
            <a:ext cx="1224136" cy="504056"/>
          </a:xfrm>
          <a:prstGeom prst="straightConnector1">
            <a:avLst/>
          </a:prstGeom>
          <a:ln w="9525">
            <a:solidFill>
              <a:srgbClr val="0A644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4860032" y="1937425"/>
            <a:ext cx="1224136" cy="504056"/>
          </a:xfrm>
          <a:prstGeom prst="straightConnector1">
            <a:avLst/>
          </a:prstGeom>
          <a:ln w="9525">
            <a:solidFill>
              <a:srgbClr val="0A644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2689547" y="2009433"/>
            <a:ext cx="1234381" cy="432048"/>
          </a:xfrm>
          <a:prstGeom prst="straightConnector1">
            <a:avLst/>
          </a:prstGeom>
          <a:ln w="9525">
            <a:solidFill>
              <a:srgbClr val="0A644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2689547" y="3233569"/>
            <a:ext cx="1234381" cy="504056"/>
          </a:xfrm>
          <a:prstGeom prst="straightConnector1">
            <a:avLst/>
          </a:prstGeom>
          <a:ln w="9525">
            <a:solidFill>
              <a:srgbClr val="0A644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467544" y="353229"/>
            <a:ext cx="3179086" cy="553998"/>
            <a:chOff x="467544" y="353229"/>
            <a:chExt cx="3179086" cy="553998"/>
          </a:xfrm>
        </p:grpSpPr>
        <p:sp>
          <p:nvSpPr>
            <p:cNvPr id="3" name="TextBox 2"/>
            <p:cNvSpPr txBox="1"/>
            <p:nvPr/>
          </p:nvSpPr>
          <p:spPr>
            <a:xfrm>
              <a:off x="467544" y="353229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产品介绍</a:t>
              </a:r>
              <a:endPara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61260" y="368618"/>
              <a:ext cx="15853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BUSINESS </a:t>
              </a:r>
            </a:p>
            <a:p>
              <a:r>
                <a:rPr lang="en-US" altLang="zh-CN" sz="1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弧形 6"/>
          <p:cNvSpPr/>
          <p:nvPr/>
        </p:nvSpPr>
        <p:spPr>
          <a:xfrm>
            <a:off x="3795152" y="2210216"/>
            <a:ext cx="1224136" cy="1224136"/>
          </a:xfrm>
          <a:prstGeom prst="arc">
            <a:avLst/>
          </a:prstGeom>
          <a:ln w="254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 rot="16200000">
            <a:off x="3764672" y="2210216"/>
            <a:ext cx="1224136" cy="1224136"/>
          </a:xfrm>
          <a:prstGeom prst="arc">
            <a:avLst/>
          </a:prstGeom>
          <a:ln w="2540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/>
        </p:nvSpPr>
        <p:spPr>
          <a:xfrm rot="10800000">
            <a:off x="3764672" y="2240696"/>
            <a:ext cx="1224136" cy="1224136"/>
          </a:xfrm>
          <a:prstGeom prst="arc">
            <a:avLst/>
          </a:prstGeom>
          <a:ln w="254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/>
          <p:cNvSpPr/>
          <p:nvPr/>
        </p:nvSpPr>
        <p:spPr>
          <a:xfrm rot="5400000">
            <a:off x="3795152" y="2240696"/>
            <a:ext cx="1224136" cy="1224136"/>
          </a:xfrm>
          <a:prstGeom prst="arc">
            <a:avLst/>
          </a:prstGeom>
          <a:ln w="254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272283" y="1491630"/>
            <a:ext cx="2031325" cy="1418044"/>
            <a:chOff x="1272283" y="1491630"/>
            <a:chExt cx="2031325" cy="1418044"/>
          </a:xfrm>
        </p:grpSpPr>
        <p:grpSp>
          <p:nvGrpSpPr>
            <p:cNvPr id="35" name="组合 34"/>
            <p:cNvGrpSpPr/>
            <p:nvPr/>
          </p:nvGrpSpPr>
          <p:grpSpPr>
            <a:xfrm>
              <a:off x="1907704" y="1491630"/>
              <a:ext cx="781843" cy="781843"/>
              <a:chOff x="1907704" y="1491630"/>
              <a:chExt cx="781843" cy="781843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907704" y="1491630"/>
                <a:ext cx="781843" cy="78184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70" name="Picture 2" descr="F:\1-原创素材\4_ks02\PPT\PPT-0_小图标\04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3655" y="1611293"/>
                <a:ext cx="308585" cy="5367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1272283" y="2324899"/>
              <a:ext cx="20313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日程</a:t>
              </a:r>
              <a:endParaRPr lang="en-US" altLang="zh-CN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当有重要的事情要处理，又害怕到时</a:t>
              </a:r>
              <a:endParaRPr lang="en-US" altLang="zh-CN" sz="9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会忘记时，记录下何时处理何事。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560825" y="3449592"/>
            <a:ext cx="1454244" cy="1661147"/>
            <a:chOff x="1560825" y="3449592"/>
            <a:chExt cx="1454244" cy="1661147"/>
          </a:xfrm>
        </p:grpSpPr>
        <p:grpSp>
          <p:nvGrpSpPr>
            <p:cNvPr id="36" name="组合 35"/>
            <p:cNvGrpSpPr/>
            <p:nvPr/>
          </p:nvGrpSpPr>
          <p:grpSpPr>
            <a:xfrm>
              <a:off x="1907704" y="3449592"/>
              <a:ext cx="781843" cy="781843"/>
              <a:chOff x="1907704" y="3449592"/>
              <a:chExt cx="781843" cy="781843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907704" y="3449592"/>
                <a:ext cx="781843" cy="78184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71" name="Picture 3" descr="F:\1-原创素材\4_ks02\PPT\PPT-0_小图标\043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7038" y="3612789"/>
                <a:ext cx="516066" cy="413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8" name="TextBox 37"/>
            <p:cNvSpPr txBox="1"/>
            <p:nvPr/>
          </p:nvSpPr>
          <p:spPr>
            <a:xfrm>
              <a:off x="1560825" y="4248965"/>
              <a:ext cx="145424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待办事项</a:t>
              </a:r>
              <a:endParaRPr lang="en-US" altLang="zh-CN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记录下等待完成的事项，</a:t>
              </a:r>
              <a:endParaRPr lang="en-US" altLang="zh-CN" sz="9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条理清晰，鞭策自己。</a:t>
              </a:r>
              <a:endParaRPr lang="en-US" altLang="zh-CN" sz="9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9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9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877683" y="1500012"/>
            <a:ext cx="1338828" cy="1407396"/>
            <a:chOff x="5877683" y="1500012"/>
            <a:chExt cx="1338828" cy="1407396"/>
          </a:xfrm>
        </p:grpSpPr>
        <p:grpSp>
          <p:nvGrpSpPr>
            <p:cNvPr id="37" name="组合 36"/>
            <p:cNvGrpSpPr/>
            <p:nvPr/>
          </p:nvGrpSpPr>
          <p:grpSpPr>
            <a:xfrm>
              <a:off x="6156176" y="1500012"/>
              <a:ext cx="781843" cy="781843"/>
              <a:chOff x="6156176" y="1500012"/>
              <a:chExt cx="781843" cy="781843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6156176" y="1500012"/>
                <a:ext cx="781843" cy="78184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73" name="Picture 5" descr="F:\1-原创素材\4_ks02\PPT\PPT-0_小图标\064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15434" y="1705026"/>
                <a:ext cx="464832" cy="3577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5877683" y="2322633"/>
              <a:ext cx="1338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笔记</a:t>
              </a:r>
              <a:endParaRPr lang="en-US" altLang="zh-CN" sz="1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记下你的灵光一闪，</a:t>
              </a:r>
              <a:endParaRPr lang="en-US" altLang="zh-CN" sz="9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捕捉生活中的小细节。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001089" y="3457974"/>
            <a:ext cx="1107997" cy="1375766"/>
            <a:chOff x="6001089" y="3457974"/>
            <a:chExt cx="1107997" cy="1375766"/>
          </a:xfrm>
        </p:grpSpPr>
        <p:grpSp>
          <p:nvGrpSpPr>
            <p:cNvPr id="41" name="组合 40"/>
            <p:cNvGrpSpPr/>
            <p:nvPr/>
          </p:nvGrpSpPr>
          <p:grpSpPr>
            <a:xfrm>
              <a:off x="6156176" y="3457974"/>
              <a:ext cx="781843" cy="781843"/>
              <a:chOff x="6156176" y="3457974"/>
              <a:chExt cx="781843" cy="781843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156176" y="3457974"/>
                <a:ext cx="781843" cy="78184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172" name="Picture 4" descr="F:\1-原创素材\4_ks02\PPT\PPT-0_小图标\048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0193" y="3648608"/>
                <a:ext cx="504055" cy="378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6001089" y="4248965"/>
              <a:ext cx="1107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日记</a:t>
              </a:r>
              <a:endParaRPr lang="en-US" altLang="zh-CN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随手记录生活，</a:t>
              </a:r>
              <a:endParaRPr lang="en-US" altLang="zh-CN" sz="9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开启个人回忆录。</a:t>
              </a: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2214953" y="170765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77457" y="2403362"/>
            <a:ext cx="3976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 ANALYSIS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513924" y="732025"/>
            <a:ext cx="1377444" cy="1377444"/>
            <a:chOff x="4432246" y="1285163"/>
            <a:chExt cx="1377444" cy="1377444"/>
          </a:xfrm>
        </p:grpSpPr>
        <p:sp>
          <p:nvSpPr>
            <p:cNvPr id="36" name="椭圆 35"/>
            <p:cNvSpPr/>
            <p:nvPr/>
          </p:nvSpPr>
          <p:spPr>
            <a:xfrm>
              <a:off x="4432246" y="1285163"/>
              <a:ext cx="1377444" cy="137744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5122" name="Picture 2" descr="F:\1-原创素材\4_ks02\PPT\PPT-0_小图标\055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878" y="1575423"/>
              <a:ext cx="940789" cy="796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4470277" y="3435844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可行性分析</a:t>
            </a:r>
            <a:endParaRPr lang="en-US" altLang="zh-CN" sz="28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800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需求分析</a:t>
            </a:r>
          </a:p>
        </p:txBody>
      </p:sp>
    </p:spTree>
    <p:extLst>
      <p:ext uri="{BB962C8B-B14F-4D97-AF65-F5344CB8AC3E}">
        <p14:creationId xmlns:p14="http://schemas.microsoft.com/office/powerpoint/2010/main" val="32060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扑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5" y="123478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占位符 16">
            <a:extLst>
              <a:ext uri="{FF2B5EF4-FFF2-40B4-BE49-F238E27FC236}">
                <a16:creationId xmlns:a16="http://schemas.microsoft.com/office/drawing/2014/main" id="{9111EB35-DB05-46A4-9928-5C165744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2" r="22452"/>
          <a:stretch>
            <a:fillRect/>
          </a:stretch>
        </p:blipFill>
        <p:spPr>
          <a:xfrm>
            <a:off x="827584" y="838428"/>
            <a:ext cx="1950811" cy="1949346"/>
          </a:xfrm>
          <a:prstGeom prst="ellipse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967357"/>
            <a:ext cx="9144000" cy="22117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占位符 21">
            <a:extLst>
              <a:ext uri="{FF2B5EF4-FFF2-40B4-BE49-F238E27FC236}">
                <a16:creationId xmlns:a16="http://schemas.microsoft.com/office/drawing/2014/main" id="{A4FABF3F-685E-4BAE-B6AB-E22C46E95F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r="2652"/>
          <a:stretch>
            <a:fillRect/>
          </a:stretch>
        </p:blipFill>
        <p:spPr>
          <a:xfrm>
            <a:off x="3563888" y="838428"/>
            <a:ext cx="1950811" cy="1949346"/>
          </a:xfrm>
          <a:prstGeom prst="ellipse">
            <a:avLst/>
          </a:prstGeom>
        </p:spPr>
      </p:pic>
      <p:pic>
        <p:nvPicPr>
          <p:cNvPr id="10" name="图片占位符 28">
            <a:extLst>
              <a:ext uri="{FF2B5EF4-FFF2-40B4-BE49-F238E27FC236}">
                <a16:creationId xmlns:a16="http://schemas.microsoft.com/office/drawing/2014/main" id="{7940D801-1985-497A-B10E-CC5AFD5BD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16625"/>
          <a:stretch>
            <a:fillRect/>
          </a:stretch>
        </p:blipFill>
        <p:spPr>
          <a:xfrm>
            <a:off x="6156175" y="838428"/>
            <a:ext cx="1950809" cy="1949345"/>
          </a:xfrm>
          <a:prstGeom prst="ellipse">
            <a:avLst/>
          </a:prstGeom>
        </p:spPr>
      </p:pic>
      <p:sp>
        <p:nvSpPr>
          <p:cNvPr id="11" name="文本框 36"/>
          <p:cNvSpPr txBox="1"/>
          <p:nvPr/>
        </p:nvSpPr>
        <p:spPr>
          <a:xfrm>
            <a:off x="827584" y="3147814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>
                    <a:lumMod val="95000"/>
                  </a:prstClr>
                </a:solidFill>
                <a:latin typeface="隶书" pitchFamily="49" charset="-122"/>
                <a:ea typeface="隶书" pitchFamily="49" charset="-122"/>
              </a:rPr>
              <a:t>技术可行性</a:t>
            </a:r>
          </a:p>
        </p:txBody>
      </p:sp>
      <p:sp>
        <p:nvSpPr>
          <p:cNvPr id="13" name="Rectangle 23"/>
          <p:cNvSpPr/>
          <p:nvPr/>
        </p:nvSpPr>
        <p:spPr>
          <a:xfrm>
            <a:off x="445028" y="3554042"/>
            <a:ext cx="2493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在已有的</a:t>
            </a:r>
            <a:r>
              <a:rPr lang="zh-CN" altLang="en-US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程序设计</a:t>
            </a:r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基础，数据库基础等知识，以及将要学习的相关知识，我们小组认为可以克服技术层面的困难。</a:t>
            </a:r>
            <a:endParaRPr lang="en-US" altLang="zh-CN" dirty="0">
              <a:solidFill>
                <a:prstClr val="white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4" name="文本框 38"/>
          <p:cNvSpPr txBox="1"/>
          <p:nvPr/>
        </p:nvSpPr>
        <p:spPr>
          <a:xfrm>
            <a:off x="3563888" y="3153101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>
                    <a:lumMod val="95000"/>
                  </a:prstClr>
                </a:solidFill>
                <a:latin typeface="隶书" pitchFamily="49" charset="-122"/>
                <a:ea typeface="隶书" pitchFamily="49" charset="-122"/>
              </a:rPr>
              <a:t>经济可行性</a:t>
            </a:r>
          </a:p>
        </p:txBody>
      </p:sp>
      <p:sp>
        <p:nvSpPr>
          <p:cNvPr id="15" name="Rectangle 23"/>
          <p:cNvSpPr/>
          <p:nvPr/>
        </p:nvSpPr>
        <p:spPr>
          <a:xfrm>
            <a:off x="3180609" y="3481507"/>
            <a:ext cx="266429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zh-CN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该项目的主要开发成本在于时间成本以及自学各种软件知识的</a:t>
            </a:r>
            <a:r>
              <a:rPr lang="zh-CN" altLang="en-US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和购买云服务器</a:t>
            </a:r>
            <a:r>
              <a:rPr lang="zh-CN" altLang="zh-CN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经济成本，一旦该项目成功并投入使用，受众群体将会是广大</a:t>
            </a:r>
            <a:r>
              <a:rPr lang="zh-CN" altLang="en-US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上班族和</a:t>
            </a:r>
            <a:r>
              <a:rPr lang="zh-CN" altLang="zh-CN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学生，带来的经济效益将会</a:t>
            </a:r>
            <a:r>
              <a:rPr lang="zh-CN" altLang="en-US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十分</a:t>
            </a:r>
            <a:r>
              <a:rPr lang="zh-CN" altLang="zh-CN" sz="1400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可观。</a:t>
            </a:r>
            <a:endParaRPr lang="en-US" altLang="zh-CN" sz="1400" dirty="0">
              <a:solidFill>
                <a:prstClr val="white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6" name="文本框 40"/>
          <p:cNvSpPr txBox="1"/>
          <p:nvPr/>
        </p:nvSpPr>
        <p:spPr>
          <a:xfrm>
            <a:off x="6271554" y="3092377"/>
            <a:ext cx="172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white">
                    <a:lumMod val="95000"/>
                  </a:prstClr>
                </a:solidFill>
                <a:latin typeface="隶书" pitchFamily="49" charset="-122"/>
                <a:ea typeface="隶书" pitchFamily="49" charset="-122"/>
              </a:rPr>
              <a:t>操作可行性</a:t>
            </a:r>
          </a:p>
        </p:txBody>
      </p:sp>
      <p:sp>
        <p:nvSpPr>
          <p:cNvPr id="17" name="Rectangle 23"/>
          <p:cNvSpPr/>
          <p:nvPr/>
        </p:nvSpPr>
        <p:spPr>
          <a:xfrm>
            <a:off x="6141246" y="3614766"/>
            <a:ext cx="2493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该项目的运行平台</a:t>
            </a:r>
            <a:r>
              <a:rPr lang="zh-CN" altLang="en-US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基于</a:t>
            </a:r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是</a:t>
            </a:r>
            <a:r>
              <a:rPr lang="zh-CN" altLang="en-US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微信的小程序</a:t>
            </a:r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，而在</a:t>
            </a:r>
            <a:r>
              <a:rPr lang="zh-CN" altLang="en-US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现代手机用户</a:t>
            </a:r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中，</a:t>
            </a:r>
            <a:r>
              <a:rPr lang="zh-CN" altLang="en-US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拥有微信的</a:t>
            </a:r>
            <a:r>
              <a:rPr lang="zh-CN" altLang="zh-CN" dirty="0">
                <a:solidFill>
                  <a:prstClr val="white"/>
                </a:solidFill>
                <a:latin typeface="隶书" pitchFamily="49" charset="-122"/>
                <a:ea typeface="隶书" pitchFamily="49" charset="-122"/>
              </a:rPr>
              <a:t>用户占很大的比例。</a:t>
            </a:r>
            <a:endParaRPr lang="en-US" altLang="zh-CN" dirty="0">
              <a:solidFill>
                <a:prstClr val="white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1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898" y="4333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成本管理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893693"/>
            <a:ext cx="4392488" cy="3666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95085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1009</Words>
  <Application>Microsoft Office PowerPoint</Application>
  <PresentationFormat>全屏显示(16:9)</PresentationFormat>
  <Paragraphs>176</Paragraphs>
  <Slides>26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黑体</vt:lpstr>
      <vt:lpstr>楷体</vt:lpstr>
      <vt:lpstr>隶书</vt:lpstr>
      <vt:lpstr>宋体</vt:lpstr>
      <vt:lpstr>微软雅黑</vt:lpstr>
      <vt:lpstr>Arial</vt:lpstr>
      <vt:lpstr>Calibri</vt:lpstr>
      <vt:lpstr>Impact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nijialing</dc:creator>
  <cp:lastModifiedBy>kim crayon</cp:lastModifiedBy>
  <cp:revision>154</cp:revision>
  <dcterms:created xsi:type="dcterms:W3CDTF">2014-08-10T04:03:00Z</dcterms:created>
  <dcterms:modified xsi:type="dcterms:W3CDTF">2019-03-22T01:57:07Z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